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259" r:id="rId4"/>
    <p:sldId id="282" r:id="rId5"/>
    <p:sldId id="283" r:id="rId6"/>
    <p:sldId id="257" r:id="rId7"/>
    <p:sldId id="267" r:id="rId8"/>
    <p:sldId id="271" r:id="rId9"/>
    <p:sldId id="280" r:id="rId10"/>
    <p:sldId id="276" r:id="rId11"/>
    <p:sldId id="272" r:id="rId12"/>
    <p:sldId id="285" r:id="rId13"/>
    <p:sldId id="273" r:id="rId14"/>
    <p:sldId id="284" r:id="rId15"/>
    <p:sldId id="277" r:id="rId16"/>
    <p:sldId id="270" r:id="rId17"/>
    <p:sldId id="288" r:id="rId18"/>
    <p:sldId id="265" r:id="rId19"/>
    <p:sldId id="278" r:id="rId20"/>
    <p:sldId id="286" r:id="rId21"/>
    <p:sldId id="287" r:id="rId22"/>
    <p:sldId id="279" r:id="rId23"/>
  </p:sldIdLst>
  <p:sldSz cx="13004800" cy="9753600"/>
  <p:notesSz cx="6858000" cy="9144000"/>
  <p:defaultTextStyle>
    <a:defPPr>
      <a:defRPr lang="ru-RU"/>
    </a:defPPr>
    <a:lvl1pPr algn="l" defTabSz="584200" rtl="0" fontAlgn="base">
      <a:spcBef>
        <a:spcPct val="0"/>
      </a:spcBef>
      <a:spcAft>
        <a:spcPct val="0"/>
      </a:spcAft>
      <a:defRPr sz="3800" kern="1200">
        <a:solidFill>
          <a:srgbClr val="FFFFFF"/>
        </a:solidFill>
        <a:latin typeface="Arial" charset="0"/>
        <a:ea typeface="Helvetica Light"/>
        <a:cs typeface="Arial" charset="0"/>
        <a:sym typeface="Helvetica Light"/>
      </a:defRPr>
    </a:lvl1pPr>
    <a:lvl2pPr marL="457200" indent="-228600" algn="l" defTabSz="584200" rtl="0" fontAlgn="base">
      <a:spcBef>
        <a:spcPct val="0"/>
      </a:spcBef>
      <a:spcAft>
        <a:spcPct val="0"/>
      </a:spcAft>
      <a:defRPr sz="3800" kern="1200">
        <a:solidFill>
          <a:srgbClr val="FFFFFF"/>
        </a:solidFill>
        <a:latin typeface="Arial" charset="0"/>
        <a:ea typeface="Helvetica Light"/>
        <a:cs typeface="Arial" charset="0"/>
        <a:sym typeface="Helvetica Light"/>
      </a:defRPr>
    </a:lvl2pPr>
    <a:lvl3pPr marL="914400" indent="-457200" algn="l" defTabSz="584200" rtl="0" fontAlgn="base">
      <a:spcBef>
        <a:spcPct val="0"/>
      </a:spcBef>
      <a:spcAft>
        <a:spcPct val="0"/>
      </a:spcAft>
      <a:defRPr sz="3800" kern="1200">
        <a:solidFill>
          <a:srgbClr val="FFFFFF"/>
        </a:solidFill>
        <a:latin typeface="Arial" charset="0"/>
        <a:ea typeface="Helvetica Light"/>
        <a:cs typeface="Arial" charset="0"/>
        <a:sym typeface="Helvetica Light"/>
      </a:defRPr>
    </a:lvl3pPr>
    <a:lvl4pPr marL="1371600" indent="-685800" algn="l" defTabSz="584200" rtl="0" fontAlgn="base">
      <a:spcBef>
        <a:spcPct val="0"/>
      </a:spcBef>
      <a:spcAft>
        <a:spcPct val="0"/>
      </a:spcAft>
      <a:defRPr sz="3800" kern="1200">
        <a:solidFill>
          <a:srgbClr val="FFFFFF"/>
        </a:solidFill>
        <a:latin typeface="Arial" charset="0"/>
        <a:ea typeface="Helvetica Light"/>
        <a:cs typeface="Arial" charset="0"/>
        <a:sym typeface="Helvetica Light"/>
      </a:defRPr>
    </a:lvl4pPr>
    <a:lvl5pPr marL="1828800" indent="-914400" algn="l" defTabSz="584200" rtl="0" fontAlgn="base">
      <a:spcBef>
        <a:spcPct val="0"/>
      </a:spcBef>
      <a:spcAft>
        <a:spcPct val="0"/>
      </a:spcAft>
      <a:defRPr sz="3800" kern="1200">
        <a:solidFill>
          <a:srgbClr val="FFFFFF"/>
        </a:solidFill>
        <a:latin typeface="Arial" charset="0"/>
        <a:ea typeface="Helvetica Light"/>
        <a:cs typeface="Arial" charset="0"/>
        <a:sym typeface="Helvetica Light"/>
      </a:defRPr>
    </a:lvl5pPr>
    <a:lvl6pPr marL="2286000" algn="l" defTabSz="914400" rtl="0" eaLnBrk="1" latinLnBrk="0" hangingPunct="1">
      <a:defRPr sz="3800" kern="1200">
        <a:solidFill>
          <a:srgbClr val="FFFFFF"/>
        </a:solidFill>
        <a:latin typeface="Arial" charset="0"/>
        <a:ea typeface="Helvetica Light"/>
        <a:cs typeface="Arial" charset="0"/>
        <a:sym typeface="Helvetica Light"/>
      </a:defRPr>
    </a:lvl6pPr>
    <a:lvl7pPr marL="2743200" algn="l" defTabSz="914400" rtl="0" eaLnBrk="1" latinLnBrk="0" hangingPunct="1">
      <a:defRPr sz="3800" kern="1200">
        <a:solidFill>
          <a:srgbClr val="FFFFFF"/>
        </a:solidFill>
        <a:latin typeface="Arial" charset="0"/>
        <a:ea typeface="Helvetica Light"/>
        <a:cs typeface="Arial" charset="0"/>
        <a:sym typeface="Helvetica Light"/>
      </a:defRPr>
    </a:lvl7pPr>
    <a:lvl8pPr marL="3200400" algn="l" defTabSz="914400" rtl="0" eaLnBrk="1" latinLnBrk="0" hangingPunct="1">
      <a:defRPr sz="3800" kern="1200">
        <a:solidFill>
          <a:srgbClr val="FFFFFF"/>
        </a:solidFill>
        <a:latin typeface="Arial" charset="0"/>
        <a:ea typeface="Helvetica Light"/>
        <a:cs typeface="Arial" charset="0"/>
        <a:sym typeface="Helvetica Light"/>
      </a:defRPr>
    </a:lvl8pPr>
    <a:lvl9pPr marL="3657600" algn="l" defTabSz="914400" rtl="0" eaLnBrk="1" latinLnBrk="0" hangingPunct="1">
      <a:defRPr sz="3800" kern="1200">
        <a:solidFill>
          <a:srgbClr val="FFFFFF"/>
        </a:solidFill>
        <a:latin typeface="Arial" charset="0"/>
        <a:ea typeface="Helvetica Light"/>
        <a:cs typeface="Arial" charset="0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7849" autoAdjust="0"/>
  </p:normalViewPr>
  <p:slideViewPr>
    <p:cSldViewPr>
      <p:cViewPr varScale="1">
        <p:scale>
          <a:sx n="47" d="100"/>
          <a:sy n="47" d="100"/>
        </p:scale>
        <p:origin x="1638" y="7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9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5363" name="Shape 30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74814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2500" y="2590800"/>
            <a:ext cx="11099800" cy="6286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Текст заголовка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/>
              <a:t>Текст заголовка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952500" y="406400"/>
            <a:ext cx="11099800" cy="21209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 Light"/>
              </a:rPr>
              <a:t>Текст заголовка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952500" y="2590800"/>
            <a:ext cx="11099800" cy="6286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 Light"/>
              </a:rPr>
              <a:t>Уровень текста 1</a:t>
            </a:r>
          </a:p>
          <a:p>
            <a:pPr lvl="1"/>
            <a:r>
              <a:rPr lang="ru-RU" smtClean="0">
                <a:sym typeface="Helvetica Light"/>
              </a:rPr>
              <a:t>Уровень текста 2</a:t>
            </a:r>
          </a:p>
          <a:p>
            <a:pPr lvl="2"/>
            <a:r>
              <a:rPr lang="ru-RU" smtClean="0">
                <a:sym typeface="Helvetica Light"/>
              </a:rPr>
              <a:t>Уровень текста 3</a:t>
            </a:r>
          </a:p>
          <a:p>
            <a:pPr lvl="3"/>
            <a:r>
              <a:rPr lang="ru-RU" smtClean="0">
                <a:sym typeface="Helvetica Light"/>
              </a:rPr>
              <a:t>Уровень текста 4</a:t>
            </a:r>
          </a:p>
          <a:p>
            <a:pPr lvl="4"/>
            <a:r>
              <a:rPr lang="ru-RU" smtClean="0">
                <a:sym typeface="Helvetica Light"/>
              </a:rPr>
              <a:t>Уровень текста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1" r:id="rId11"/>
  </p:sldLayoutIdLst>
  <p:transition spd="med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40" y="22225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ape 32"/>
          <p:cNvSpPr>
            <a:spLocks noGrp="1"/>
          </p:cNvSpPr>
          <p:nvPr>
            <p:ph type="title"/>
          </p:nvPr>
        </p:nvSpPr>
        <p:spPr>
          <a:xfrm>
            <a:off x="-460375" y="20528"/>
            <a:ext cx="13465175" cy="9536792"/>
          </a:xfrm>
        </p:spPr>
        <p:txBody>
          <a:bodyPr/>
          <a:lstStyle/>
          <a:p>
            <a:pPr defTabSz="508000" eaLnBrk="1" hangingPunct="1">
              <a:defRPr/>
            </a:pPr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Научно-исследовательская</a:t>
            </a:r>
            <a:b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работа на тему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Изучение загрязнения атмосферы микрорайона Южный </a:t>
            </a:r>
            <a:b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 Всеволожска</a:t>
            </a:r>
            <a:r>
              <a:rPr lang="en-US" sz="6000" dirty="0" smtClean="0">
                <a:solidFill>
                  <a:schemeClr val="tx1"/>
                </a:solidFill>
              </a:rPr>
              <a:t>”</a:t>
            </a: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/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Выполняли группа учащихся 9в класса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Руководитель проекта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А.В.Попова</a:t>
            </a:r>
            <a:r>
              <a:rPr lang="ru-RU" sz="2400" dirty="0" smtClean="0">
                <a:solidFill>
                  <a:schemeClr val="tx1"/>
                </a:solidFill>
              </a:rPr>
              <a:t>, учитель химии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669752" y="-667816"/>
            <a:ext cx="11099800" cy="5296644"/>
          </a:xfrm>
        </p:spPr>
        <p:txBody>
          <a:bodyPr/>
          <a:lstStyle/>
          <a:p>
            <a:r>
              <a:rPr lang="ru-RU" sz="2800" dirty="0" smtClean="0"/>
              <a:t>Растворяясь в атмосферной влаге, эти оксиды образуют слабые растворы серной и азотной кислот и выпадают в виде кислотных дождей. Обычная незагрязненная дождевая </a:t>
            </a:r>
            <a:r>
              <a:rPr lang="ru-RU" sz="2800" u="sng" dirty="0" smtClean="0"/>
              <a:t>вода</a:t>
            </a:r>
            <a:r>
              <a:rPr lang="ru-RU" sz="2800" dirty="0" smtClean="0"/>
              <a:t> имеет рН = 5,65. Кислотными называются дожди с рН менее 5,65. На значительных территориях на востоке США, юго-востоке Канады и западе Европы среднегодовые значения рН атмосферных осадков колеблются от 4,0 до 4,5.</a:t>
            </a:r>
          </a:p>
        </p:txBody>
      </p:sp>
      <p:pic>
        <p:nvPicPr>
          <p:cNvPr id="31748" name="Picture 4" descr="im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192" y="3868688"/>
            <a:ext cx="7846550" cy="58849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0528" y="22225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Последствия кислотных дождей</a:t>
            </a:r>
          </a:p>
        </p:txBody>
      </p:sp>
      <p:pic>
        <p:nvPicPr>
          <p:cNvPr id="19459" name="Picture 4" descr="9be62abc51c8b085877cf5d3804c1b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4120" y="5524871"/>
            <a:ext cx="6120680" cy="422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к\Desktop\презентация химия\Проект по химки1\ad93e6ea80db75e015721aab1766aad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8888"/>
            <a:ext cx="5710312" cy="40847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996480"/>
            <a:ext cx="12961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Кислотные дожди пугают людей не зря: в то время как кислотность обычных осадков составляет 5,6, падение этого уровня лишь на одну десятую влечёт за собой гибель многих полезных бактерий. А если он понижается до 4,5, смерть земноводным, насекомым и рыбам гарантирована, а на листьях растений появятся следы от ожогов.</a:t>
            </a:r>
            <a:endParaRPr lang="ru-RU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Сбор дождевых осадков</a:t>
            </a:r>
          </a:p>
          <a:p>
            <a:r>
              <a:rPr lang="ru-RU" dirty="0" smtClean="0"/>
              <a:t>2. Сбор осадков в виде снега</a:t>
            </a:r>
          </a:p>
          <a:p>
            <a:r>
              <a:rPr lang="ru-RU" dirty="0" smtClean="0"/>
              <a:t>3. Мониторинг по лишайникам</a:t>
            </a:r>
          </a:p>
          <a:p>
            <a:r>
              <a:rPr lang="ru-RU" dirty="0" smtClean="0"/>
              <a:t>4. Мониторинг по загруженности автомагистрали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5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885825" y="412750"/>
            <a:ext cx="11099800" cy="2120900"/>
          </a:xfrm>
        </p:spPr>
        <p:txBody>
          <a:bodyPr/>
          <a:lstStyle/>
          <a:p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Первая проба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0" y="-739775"/>
            <a:ext cx="13004800" cy="62865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Первая проба(дождя или снега) осадков была произведена осенью 2014 года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5" name="Shape 55"/>
          <p:cNvSpPr>
            <a:spLocks noChangeArrowheads="1"/>
          </p:cNvSpPr>
          <p:nvPr/>
        </p:nvSpPr>
        <p:spPr bwMode="auto">
          <a:xfrm>
            <a:off x="957263" y="2932113"/>
            <a:ext cx="2901950" cy="6121400"/>
          </a:xfrm>
          <a:prstGeom prst="rect">
            <a:avLst/>
          </a:prstGeom>
          <a:solidFill>
            <a:srgbClr val="CC99FF"/>
          </a:solidFill>
          <a:ln w="44450">
            <a:solidFill>
              <a:schemeClr val="tx1"/>
            </a:solidFill>
            <a:miter lim="400000"/>
            <a:headEnd/>
            <a:tailEnd/>
          </a:ln>
          <a:effectLst>
            <a:outerShdw rotWithShape="0">
              <a:srgbClr val="000000">
                <a:alpha val="79999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Дата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28.10.2014г.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29.10.2014г.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01.11.2014г.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03.11.2014г.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06.11.2014г.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07.11.2014г.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08.11.2014г.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</a:t>
            </a:r>
          </a:p>
        </p:txBody>
      </p:sp>
      <p:sp>
        <p:nvSpPr>
          <p:cNvPr id="56" name="Shape 56"/>
          <p:cNvSpPr>
            <a:spLocks noChangeArrowheads="1"/>
          </p:cNvSpPr>
          <p:nvPr/>
        </p:nvSpPr>
        <p:spPr bwMode="auto">
          <a:xfrm>
            <a:off x="3910013" y="2932113"/>
            <a:ext cx="3040062" cy="6121400"/>
          </a:xfrm>
          <a:prstGeom prst="rect">
            <a:avLst/>
          </a:prstGeom>
          <a:gradFill rotWithShape="0"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44450">
            <a:solidFill>
              <a:schemeClr val="tx1"/>
            </a:solidFill>
            <a:miter lim="400000"/>
            <a:headEnd/>
            <a:tailEnd/>
          </a:ln>
          <a:effectLst>
            <a:outerShdw rotWithShape="0">
              <a:srgbClr val="000000">
                <a:alpha val="79999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Количество осадков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11 мл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12 мл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3 мл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60 мл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3 мл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1,5 мл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67 мл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_________________</a:t>
            </a:r>
          </a:p>
        </p:txBody>
      </p:sp>
      <p:sp>
        <p:nvSpPr>
          <p:cNvPr id="57" name="Shape 57"/>
          <p:cNvSpPr>
            <a:spLocks noChangeArrowheads="1"/>
          </p:cNvSpPr>
          <p:nvPr/>
        </p:nvSpPr>
        <p:spPr bwMode="auto">
          <a:xfrm>
            <a:off x="7007225" y="2932113"/>
            <a:ext cx="2947988" cy="6121400"/>
          </a:xfrm>
          <a:prstGeom prst="rect">
            <a:avLst/>
          </a:prstGeom>
          <a:gradFill rotWithShape="0">
            <a:gsLst>
              <a:gs pos="0">
                <a:srgbClr val="189B1A"/>
              </a:gs>
              <a:gs pos="100000">
                <a:srgbClr val="235D0B"/>
              </a:gs>
            </a:gsLst>
            <a:lin ang="5400000"/>
          </a:gradFill>
          <a:ln w="44450">
            <a:solidFill>
              <a:schemeClr val="tx1"/>
            </a:solidFill>
            <a:miter lim="400000"/>
            <a:headEnd/>
            <a:tailEnd/>
          </a:ln>
          <a:effectLst>
            <a:outerShdw rotWithShape="0">
              <a:srgbClr val="000000">
                <a:alpha val="79999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Кислотность по pH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pH=7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________________pH=6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pH=6,5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pH=4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pH=7,5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pH=7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pH=6,5</a:t>
            </a:r>
          </a:p>
          <a:p>
            <a:pPr algn="ctr"/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________________</a:t>
            </a:r>
          </a:p>
        </p:txBody>
      </p:sp>
      <p:sp>
        <p:nvSpPr>
          <p:cNvPr id="2" name="Shape 57"/>
          <p:cNvSpPr>
            <a:spLocks noChangeArrowheads="1"/>
          </p:cNvSpPr>
          <p:nvPr/>
        </p:nvSpPr>
        <p:spPr bwMode="auto">
          <a:xfrm>
            <a:off x="9886950" y="2932113"/>
            <a:ext cx="2951163" cy="6121400"/>
          </a:xfrm>
          <a:prstGeom prst="rect">
            <a:avLst/>
          </a:prstGeom>
          <a:solidFill>
            <a:srgbClr val="FF5050"/>
          </a:solidFill>
          <a:ln w="44450">
            <a:solidFill>
              <a:schemeClr val="tx1"/>
            </a:solidFill>
            <a:miter lim="400000"/>
            <a:headEnd/>
            <a:tailEnd/>
          </a:ln>
          <a:effectLst>
            <a:outerShdw rotWithShape="0">
              <a:srgbClr val="000000">
                <a:alpha val="79999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  <a:endParaRPr lang="ru-RU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Light"/>
              <a:cs typeface="Helvetica Light"/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7510463" y="4229100"/>
            <a:ext cx="77533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/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 </a:t>
            </a:r>
          </a:p>
          <a:p>
            <a:pPr algn="ctr" defTabSz="914400"/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направления</a:t>
            </a:r>
          </a:p>
          <a:p>
            <a:pPr algn="ctr" defTabSz="914400"/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ветра </a:t>
            </a:r>
          </a:p>
          <a:p>
            <a:pPr algn="ctr" defTabSz="914400"/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были </a:t>
            </a:r>
          </a:p>
          <a:p>
            <a:pPr algn="ctr" defTabSz="914400"/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</a:t>
            </a:r>
          </a:p>
          <a:p>
            <a:pPr algn="ctr" defTabSz="914400"/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северо-запада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50000">
              <a:srgbClr val="85C2FF"/>
            </a:gs>
            <a:gs pos="82000">
              <a:srgbClr val="C4D6EB"/>
            </a:gs>
            <a:gs pos="93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реактивы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презентация химия\Проект по химки1\Проект по химии\DSC_0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96" y="4516760"/>
            <a:ext cx="6862440" cy="4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езентация химия\Проект по химки1\Проект по химии\DSC_04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2" y="2589097"/>
            <a:ext cx="6610411" cy="44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исунок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784" y="0"/>
            <a:ext cx="11099800" cy="1394916"/>
          </a:xfrm>
        </p:spPr>
        <p:txBody>
          <a:bodyPr/>
          <a:lstStyle/>
          <a:p>
            <a:r>
              <a:rPr lang="ru-RU" sz="2800" dirty="0" smtClean="0"/>
              <a:t>Вторая проба осадков была произведена через год после первой. </a:t>
            </a:r>
            <a:endParaRPr lang="ru-RU" sz="2800" dirty="0"/>
          </a:p>
        </p:txBody>
      </p:sp>
      <p:pic>
        <p:nvPicPr>
          <p:cNvPr id="2050" name="Picture 2" descr="C:\Users\пк\Desktop\презентация химия\Таблица_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744" y="1102345"/>
            <a:ext cx="12407056" cy="3528392"/>
          </a:xfrm>
          <a:prstGeom prst="rect">
            <a:avLst/>
          </a:prstGeom>
          <a:noFill/>
        </p:spPr>
      </p:pic>
      <p:pic>
        <p:nvPicPr>
          <p:cNvPr id="3" name="Picture 2" descr="C:\Users\пк\Desktop\презентация химия\химия проект\Мониторинг_Осадков_Гистограмм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760" y="4948808"/>
            <a:ext cx="1226304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58584" y="484312"/>
            <a:ext cx="4206875" cy="6810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50800" tIns="50800" rIns="50800" bIns="50800" anchor="ctr">
            <a:spAutoFit/>
          </a:bodyPr>
          <a:lstStyle/>
          <a:p>
            <a:pPr algn="ctr" latinLnBrk="1" hangingPunct="0"/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Идет эксперимент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973144"/>
            <a:ext cx="5283200" cy="1260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50800" tIns="50800" rIns="50800" bIns="50800" anchor="ctr">
            <a:spAutoFit/>
          </a:bodyPr>
          <a:lstStyle/>
          <a:p>
            <a:pPr algn="ctr" latinLnBrk="1" hangingPunct="0"/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Изучаем кислотность</a:t>
            </a:r>
          </a:p>
          <a:p>
            <a:pPr algn="ctr" latinLnBrk="1" hangingPunct="0"/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 атмосферных осадков</a:t>
            </a:r>
          </a:p>
        </p:txBody>
      </p:sp>
      <p:pic>
        <p:nvPicPr>
          <p:cNvPr id="21511" name="Picture 7" descr="Рисунок234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4383" y="0"/>
            <a:ext cx="4612306" cy="3076600"/>
          </a:xfrm>
          <a:prstGeom prst="rect">
            <a:avLst/>
          </a:prstGeom>
          <a:noFill/>
        </p:spPr>
      </p:pic>
      <p:pic>
        <p:nvPicPr>
          <p:cNvPr id="9" name="Picture 5" descr="DSC_04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8504" y="6839096"/>
            <a:ext cx="4370809" cy="2914504"/>
          </a:xfrm>
          <a:prstGeom prst="rect">
            <a:avLst/>
          </a:prstGeom>
          <a:noFill/>
        </p:spPr>
      </p:pic>
      <p:pic>
        <p:nvPicPr>
          <p:cNvPr id="10" name="Picture 7" descr="DSC_04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5936" y="2212504"/>
            <a:ext cx="4392488" cy="2929591"/>
          </a:xfrm>
          <a:prstGeom prst="rect">
            <a:avLst/>
          </a:prstGeom>
          <a:noFill/>
        </p:spPr>
      </p:pic>
      <p:pic>
        <p:nvPicPr>
          <p:cNvPr id="11" name="Picture 6" descr="дан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4168" y="4876800"/>
            <a:ext cx="4241614" cy="2827742"/>
          </a:xfrm>
          <a:prstGeom prst="rect">
            <a:avLst/>
          </a:prstGeom>
          <a:noFill/>
        </p:spPr>
      </p:pic>
      <p:pic>
        <p:nvPicPr>
          <p:cNvPr id="12" name="Picture 7" descr="DSC_048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448" y="2140496"/>
            <a:ext cx="4211128" cy="2808312"/>
          </a:xfrm>
          <a:prstGeom prst="rect">
            <a:avLst/>
          </a:prstGeom>
          <a:noFill/>
        </p:spPr>
      </p:pic>
      <p:pic>
        <p:nvPicPr>
          <p:cNvPr id="13" name="pasted-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554384" y="4807682"/>
            <a:ext cx="3960440" cy="297151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4" name="pasted-im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52769" y="4516760"/>
            <a:ext cx="3240095" cy="242980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презентация химия\химия проект\Ионы_таблиц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48" y="556320"/>
            <a:ext cx="9138169" cy="38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презентация химия\Проект по химки1\Проект по химии\DSC_04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4660776"/>
            <a:ext cx="5458284" cy="363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презентация химия\Проект по химки1\Проект по химии\DSC_04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104" y="4876800"/>
            <a:ext cx="5422279" cy="361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68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Shap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84188" eaLnBrk="1" hangingPunct="1"/>
            <a:r>
              <a:rPr lang="ru-RU" sz="6600" dirty="0" smtClean="0"/>
              <a:t>Сделаем вывод по первому этапу  работы:</a:t>
            </a:r>
          </a:p>
        </p:txBody>
      </p:sp>
      <p:sp>
        <p:nvSpPr>
          <p:cNvPr id="24578" name="Shape 61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238532" cy="6390456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Кислотность осадков увеличивается от 7,5 до 4 с преобладаем воздушных масс со стороны Санкт-Петербурга( западные воздушные массы)</a:t>
            </a:r>
            <a:endParaRPr lang="ru-RU" sz="3600" b="1" u="sng" dirty="0" smtClean="0"/>
          </a:p>
          <a:p>
            <a:pPr eaLnBrk="1" hangingPunct="1"/>
            <a:r>
              <a:rPr lang="ru-RU" sz="3600" dirty="0" smtClean="0"/>
              <a:t>Гипотеза о кислых осадках в микрорайоне Южный, города Всеволожск полностью не подтвердилась, нужны дополнительные сезонные наблюдения. Атмосферный воздух загрязнен: повышен процент углекислого газа, выхлопные газы автомобилей, запыленность от строек.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11099800" cy="57610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Во втором этапе работы мы решили посмотреть на центральных улицах количество лишайников на деревьях. </a:t>
            </a:r>
          </a:p>
          <a:p>
            <a:pPr>
              <a:buNone/>
            </a:pPr>
            <a:r>
              <a:rPr lang="ru-RU" dirty="0" smtClean="0"/>
              <a:t>     Лишайники на деревьях могут многое сказать о состоянии атмосферы окружающей среды.</a:t>
            </a:r>
            <a:endParaRPr lang="ru-RU" dirty="0"/>
          </a:p>
        </p:txBody>
      </p:sp>
      <p:pic>
        <p:nvPicPr>
          <p:cNvPr id="3074" name="Picture 2" descr="C:\Users\пк\Desktop\презентация химия\Проект по химки1\Проект по химии\DSC_0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6256" y="5034624"/>
            <a:ext cx="7078463" cy="47189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0448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816" y="772344"/>
            <a:ext cx="10464800" cy="1422400"/>
          </a:xfrm>
          <a:ln w="3175" cmpd="sng"/>
          <a:effectLst>
            <a:outerShdw blurRad="50800" dist="50800" dir="5400000" algn="ctr" rotWithShape="0">
              <a:schemeClr val="tx2">
                <a:lumMod val="10000"/>
              </a:schemeClr>
            </a:outerShdw>
          </a:effectLst>
        </p:spPr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6824" y="3652664"/>
            <a:ext cx="14185576" cy="3672408"/>
          </a:xfrm>
          <a:effectLst>
            <a:outerShdw blurRad="50800" dist="38100" algn="ctr" rotWithShape="0">
              <a:schemeClr val="tx2">
                <a:lumMod val="10000"/>
              </a:schemeClr>
            </a:outerShdw>
          </a:effectLst>
        </p:spPr>
        <p:txBody>
          <a:bodyPr/>
          <a:lstStyle/>
          <a:p>
            <a:pPr algn="l"/>
            <a:r>
              <a:rPr lang="ru-RU" sz="3600" dirty="0" smtClean="0"/>
              <a:t>ИЗВЕСТНО, ЧТО  ГОРОД  ВСЕВОЛОЖСК  ГЕОГРАФИЧЕСКИ  РАСПОЛОЖЕН  РЯДОМ  С  КРУПНЫМ  МЕГАПОЛИСОМ  Г. САНКТ-ПЕТЕРБУРГ. ПРИ ЭТОМ  В  СУЩЕСТВУЮЩИХ  НА  ДАННЫЙ МОМЕНТ  ИССЛЕДОВАНИЯХ  НЕДОСТАТОЧНОЕ  ОСВЕЩЕНИЕ  ПОЛУЧИЛ  ВОПРОС  О  СОСТОЯНИИ  АТМОСФЕРНЫХ  ОСАДКОВ. В  КАЧЕСТВЕ  ГИПОТЕЗЫ  МЫ  ПРЕДПОЛАГАЕМ-ОСАДКИ В Г. ВСЕВОЛОЖСКЕ ЯВЛЯЮТСЯ КИСЛОТНЫМИ.</a:t>
            </a:r>
          </a:p>
        </p:txBody>
      </p:sp>
    </p:spTree>
    <p:extLst>
      <p:ext uri="{BB962C8B-B14F-4D97-AF65-F5344CB8AC3E}">
        <p14:creationId xmlns:p14="http://schemas.microsoft.com/office/powerpoint/2010/main" val="2389162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CCCCFF"/>
            </a:gs>
            <a:gs pos="20000">
              <a:srgbClr val="99CCFF"/>
            </a:gs>
            <a:gs pos="46000">
              <a:srgbClr val="9966FF"/>
            </a:gs>
            <a:gs pos="65000">
              <a:srgbClr val="CC99FF"/>
            </a:gs>
            <a:gs pos="78000">
              <a:srgbClr val="99CCFF"/>
            </a:gs>
            <a:gs pos="93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презентация химия\Таблица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352"/>
            <a:ext cx="13004800" cy="385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резентация химия\Проект по химки1\Проект по химии\DSC_0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20" y="4900804"/>
            <a:ext cx="7006456" cy="46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74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7000">
              <a:srgbClr val="00CCCC"/>
            </a:gs>
            <a:gs pos="33000">
              <a:srgbClr val="9999FF"/>
            </a:gs>
            <a:gs pos="52000">
              <a:srgbClr val="2E6792"/>
            </a:gs>
            <a:gs pos="77000">
              <a:srgbClr val="3333CC"/>
            </a:gs>
            <a:gs pos="87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816" y="-163760"/>
            <a:ext cx="10464800" cy="3302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5816" y="5029200"/>
            <a:ext cx="10488984" cy="2583904"/>
          </a:xfrm>
        </p:spPr>
        <p:txBody>
          <a:bodyPr/>
          <a:lstStyle/>
          <a:p>
            <a:r>
              <a:rPr lang="ru-RU" sz="4400" dirty="0" smtClean="0"/>
              <a:t>Наша гипотеза о кислотности атмосферных осадков требует дополнительного  изучения.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1695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0000"/>
            </a:gs>
            <a:gs pos="20000">
              <a:srgbClr val="0A128C"/>
            </a:gs>
            <a:gs pos="44000">
              <a:srgbClr val="181CC7"/>
            </a:gs>
            <a:gs pos="84000">
              <a:srgbClr val="7005D4"/>
            </a:gs>
            <a:gs pos="92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Руководитель проекта</a:t>
            </a:r>
            <a:r>
              <a:rPr lang="en-US" dirty="0" smtClean="0"/>
              <a:t>:</a:t>
            </a:r>
            <a:r>
              <a:rPr lang="ru-RU" dirty="0" smtClean="0"/>
              <a:t> Попова Александра Васильевна</a:t>
            </a:r>
          </a:p>
          <a:p>
            <a:r>
              <a:rPr lang="ru-RU" dirty="0" smtClean="0"/>
              <a:t>Участники</a:t>
            </a:r>
            <a:r>
              <a:rPr lang="en-US" dirty="0" smtClean="0"/>
              <a:t>:</a:t>
            </a:r>
            <a:r>
              <a:rPr lang="ru-RU" dirty="0" smtClean="0"/>
              <a:t> Богданов Даниил, Безклубная Полина, Головлёва Анна, Ненашев Сергей, Разин Кирилл, Махов Андрей, </a:t>
            </a:r>
            <a:r>
              <a:rPr lang="ru-RU" dirty="0" err="1" smtClean="0"/>
              <a:t>Горовой</a:t>
            </a:r>
            <a:r>
              <a:rPr lang="ru-RU" dirty="0" smtClean="0"/>
              <a:t> Денис.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Shape 42"/>
          <p:cNvSpPr>
            <a:spLocks noGrp="1"/>
          </p:cNvSpPr>
          <p:nvPr>
            <p:ph type="body" idx="1"/>
          </p:nvPr>
        </p:nvSpPr>
        <p:spPr>
          <a:xfrm>
            <a:off x="598488" y="0"/>
            <a:ext cx="5832475" cy="9383713"/>
          </a:xfrm>
        </p:spPr>
        <p:txBody>
          <a:bodyPr/>
          <a:lstStyle/>
          <a:p>
            <a:pPr marL="428625" indent="-428625" defTabSz="547688" eaLnBrk="1" hangingPunct="1">
              <a:spcBef>
                <a:spcPts val="39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Мы любим свой город Всеволожск и свой микрорайон Южный. Но с некоторых пор мы начали замечать  — липы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которые являются одним из основных видов деревьев наших скверов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стали сбрасывать листья уже летом.               На листьях наземных растений после дождей  —все  чаще  стали появляются тёмные             пятна  — как ожоги. 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 заинтересовались этим вопросом и решили проверить осадки на кислотность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pic>
        <p:nvPicPr>
          <p:cNvPr id="17411" name="Picture 4" descr="24234214314143234124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400" y="1852613"/>
            <a:ext cx="7199313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832" y="1060376"/>
            <a:ext cx="10464800" cy="1422400"/>
          </a:xfrm>
          <a:effectLst>
            <a:outerShdw blurRad="50800" dist="50800" dir="5400000" algn="ctr" rotWithShape="0">
              <a:schemeClr val="tx2">
                <a:lumMod val="10000"/>
              </a:schemeClr>
            </a:outerShdw>
          </a:effectLst>
        </p:spPr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5816" y="3724672"/>
            <a:ext cx="10464800" cy="5400600"/>
          </a:xfrm>
          <a:effectLst>
            <a:outerShdw blurRad="50800" dist="50800" dir="120000" algn="ctr" rotWithShape="0">
              <a:schemeClr val="tx2">
                <a:lumMod val="10000"/>
              </a:schemeClr>
            </a:outerShdw>
          </a:effectLst>
        </p:spPr>
        <p:txBody>
          <a:bodyPr/>
          <a:lstStyle/>
          <a:p>
            <a:r>
              <a:rPr lang="ru-RU" dirty="0" smtClean="0"/>
              <a:t>ВОЗРАСТАЮЩАЯ  КИСЛОТНОСТЬ  АТМОСФЕРНЫХ  ОСАДКОВ И  ПОЧВЕННОГО  ПОКРОВА- ОДНА  ИЗ  ЗЛОБОДНЕВНЫХ  ГЛОБАЛЬНЫХ  ЭКОЛОГИЧЕСКИХ ПРОБЛЕМ.КОТОРАЯ  ЗАТРАГИВАЕТ  ВСЕ  СФЕРЫ  СОВРЕМЕННОГО  ОБЩЕСТВА.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784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Рисунок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768" y="484312"/>
            <a:ext cx="10464800" cy="1422400"/>
          </a:xfrm>
        </p:spPr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9832" y="3364632"/>
            <a:ext cx="10464800" cy="2808312"/>
          </a:xfrm>
        </p:spPr>
        <p:txBody>
          <a:bodyPr/>
          <a:lstStyle/>
          <a:p>
            <a:r>
              <a:rPr lang="ru-RU" dirty="0" smtClean="0"/>
              <a:t>Выяснить- являются ли  сезонные  атмосферные  осадки в городе  </a:t>
            </a:r>
            <a:r>
              <a:rPr lang="ru-RU" dirty="0"/>
              <a:t>В</a:t>
            </a:r>
            <a:r>
              <a:rPr lang="ru-RU" dirty="0" smtClean="0"/>
              <a:t>севоложск  кислотными.</a:t>
            </a:r>
            <a:endParaRPr lang="ru-RU" dirty="0"/>
          </a:p>
        </p:txBody>
      </p:sp>
      <p:pic>
        <p:nvPicPr>
          <p:cNvPr id="1026" name="Picture 2" descr="F:\презентация химия\Проект по химки1\Проект по химии\DSC_0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64" y="5296232"/>
            <a:ext cx="6308056" cy="420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резентация химия\Проект по химки1\Проект по химии\DSC_0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2" y="4876800"/>
            <a:ext cx="6170408" cy="411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22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ape 35"/>
          <p:cNvSpPr>
            <a:spLocks noGrp="1"/>
          </p:cNvSpPr>
          <p:nvPr>
            <p:ph type="title"/>
          </p:nvPr>
        </p:nvSpPr>
        <p:spPr>
          <a:xfrm>
            <a:off x="1905000" y="268288"/>
            <a:ext cx="11099800" cy="21209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  нашей работы:</a:t>
            </a:r>
          </a:p>
        </p:txBody>
      </p:sp>
      <p:sp>
        <p:nvSpPr>
          <p:cNvPr id="16386" name="Shape 36"/>
          <p:cNvSpPr>
            <a:spLocks noGrp="1"/>
          </p:cNvSpPr>
          <p:nvPr>
            <p:ph type="body" idx="1"/>
          </p:nvPr>
        </p:nvSpPr>
        <p:spPr>
          <a:xfrm>
            <a:off x="1394618" y="2644552"/>
            <a:ext cx="11099800" cy="62865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Собрать атмосферные осадки по декадам в осенний и весенний период.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Исследовать  атмосферные  осадки  на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</a:t>
            </a: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среды(  установить действительную  кислотность  осадков)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Выявить  загрязненность  атмосферы  в  </a:t>
            </a:r>
            <a:r>
              <a:rPr lang="ru-RU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г.Всевооложск</a:t>
            </a: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мкр.Южный</a:t>
            </a: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по  состоянию  лишайников.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Shape 67"/>
          <p:cNvSpPr>
            <a:spLocks noGrp="1"/>
          </p:cNvSpPr>
          <p:nvPr>
            <p:ph type="title"/>
          </p:nvPr>
        </p:nvSpPr>
        <p:spPr>
          <a:xfrm>
            <a:off x="952500" y="406400"/>
            <a:ext cx="10879138" cy="1093788"/>
          </a:xfrm>
        </p:spPr>
        <p:txBody>
          <a:bodyPr/>
          <a:lstStyle/>
          <a:p>
            <a:pPr defTabSz="273050" eaLnBrk="1" hangingPunct="1"/>
            <a:r>
              <a:rPr lang="ru-RU" sz="3600" dirty="0" smtClean="0">
                <a:solidFill>
                  <a:srgbClr val="000000"/>
                </a:solidFill>
              </a:rPr>
              <a:t>Задачи  работы</a:t>
            </a:r>
          </a:p>
        </p:txBody>
      </p:sp>
      <p:sp>
        <p:nvSpPr>
          <p:cNvPr id="25602" name="Shape 68"/>
          <p:cNvSpPr>
            <a:spLocks noGrp="1"/>
          </p:cNvSpPr>
          <p:nvPr>
            <p:ph type="body" idx="1"/>
          </p:nvPr>
        </p:nvSpPr>
        <p:spPr>
          <a:xfrm>
            <a:off x="952500" y="700336"/>
            <a:ext cx="11099800" cy="8248972"/>
          </a:xfrm>
        </p:spPr>
        <p:txBody>
          <a:bodyPr/>
          <a:lstStyle/>
          <a:p>
            <a:pPr marL="0" indent="0" defTabSz="490538" eaLnBrk="1" hangingPunct="1">
              <a:spcBef>
                <a:spcPts val="3500"/>
              </a:spcBef>
              <a:buNone/>
            </a:pPr>
            <a:endParaRPr lang="ru-RU" sz="3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24" y="0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957784" y="0"/>
            <a:ext cx="11099800" cy="21209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Причины кислотных осадков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-338138" y="2500313"/>
            <a:ext cx="7272338" cy="6408737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Кислотные осадки — дождь, снег или дождь со снегом, имеющие повышенную кислотность. Кислотные осадки возникают главным образом из за выбросов оксидов серы и азота в атмосферу при сжигании ископаемого топлива (угля, нефти и природного газа)</a:t>
            </a:r>
            <a:r>
              <a:rPr lang="ru-RU" dirty="0" smtClean="0"/>
              <a:t>. </a:t>
            </a: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6" name="Picture 6" descr="im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862" y="2284512"/>
            <a:ext cx="6288938" cy="471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24" y="37033"/>
            <a:ext cx="15432088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к\Desktop\презентация химия\Проект по химки1\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720" y="232284"/>
            <a:ext cx="12241360" cy="91810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580</Words>
  <Application>Microsoft Office PowerPoint</Application>
  <PresentationFormat>Произвольный</PresentationFormat>
  <Paragraphs>94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Helvetica Light</vt:lpstr>
      <vt:lpstr>Helvetica Neue</vt:lpstr>
      <vt:lpstr>Gradient</vt:lpstr>
      <vt:lpstr> Научно-исследовательская  работа на тему: ”Изучение загрязнения атмосферы микрорайона Южный  г. Всеволожска”                          Выполняли группа учащихся 9в класса                                                                          Руководитель проекта: А.В.Попова, учитель химии</vt:lpstr>
      <vt:lpstr>Гипотеза</vt:lpstr>
      <vt:lpstr>Презентация PowerPoint</vt:lpstr>
      <vt:lpstr>Актуальность </vt:lpstr>
      <vt:lpstr>Цель работы</vt:lpstr>
      <vt:lpstr>Задачи  нашей работы:</vt:lpstr>
      <vt:lpstr>Задачи  работы</vt:lpstr>
      <vt:lpstr>Причины кислотных осадков</vt:lpstr>
      <vt:lpstr>Презентация PowerPoint</vt:lpstr>
      <vt:lpstr>Презентация PowerPoint</vt:lpstr>
      <vt:lpstr>Последствия кислотных дождей</vt:lpstr>
      <vt:lpstr>методы работы</vt:lpstr>
      <vt:lpstr>Первая проба</vt:lpstr>
      <vt:lpstr>Используемые реактивы</vt:lpstr>
      <vt:lpstr>Вторая проба осадков была произведена через год после первой. </vt:lpstr>
      <vt:lpstr>Презентация PowerPoint</vt:lpstr>
      <vt:lpstr>Презентация PowerPoint</vt:lpstr>
      <vt:lpstr>Сделаем вывод по первому этапу  работы:</vt:lpstr>
      <vt:lpstr>Презентация PowerPoint</vt:lpstr>
      <vt:lpstr>Презентация PowerPoint</vt:lpstr>
      <vt:lpstr>Заключение: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загрязнения атмосферы микрорайона Южный г. Всеволожска</dc:title>
  <dc:creator>Валентина</dc:creator>
  <cp:lastModifiedBy>Win 7</cp:lastModifiedBy>
  <cp:revision>67</cp:revision>
  <dcterms:modified xsi:type="dcterms:W3CDTF">2016-05-03T10:52:46Z</dcterms:modified>
</cp:coreProperties>
</file>